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9CB8-F204-4D06-B913-C5A26A89888A}" type="datetimeFigureOut">
              <a:rPr lang="en-US" dirty="0"/>
              <a:t>4/13/2016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E300-0A13-4A81-945A-7333C271A069}" type="datetimeFigureOut">
              <a:rPr lang="en-US" dirty="0"/>
              <a:t>4/13/2016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1962-1EA4-46E7-BCB0-F36CE46D1A59}" type="datetimeFigureOut">
              <a:rPr lang="en-US" dirty="0"/>
              <a:t>4/13/2016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 dirty="0"/>
              <a:t>4/13/2016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077B-A50F-4D64-8574-E2D6A98A5553}" type="datetimeFigureOut">
              <a:rPr lang="en-US" dirty="0"/>
              <a:t>4/13/2016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2A62-1983-43A1-A163-D8AA46534C80}" type="datetimeFigureOut">
              <a:rPr lang="en-US" dirty="0"/>
              <a:t>4/13/2016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E3B-34E3-4345-B2A1-994B83598A9C}" type="datetimeFigureOut">
              <a:rPr lang="en-US" dirty="0"/>
              <a:t>4/13/2016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6C96-82A1-4D77-8ADA-627AC6FE3D65}" type="datetimeFigureOut">
              <a:rPr lang="en-US" dirty="0"/>
              <a:t>4/13/2016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C1E-28F2-47E9-802D-339E64E2F920}" type="datetimeFigureOut">
              <a:rPr lang="en-US" dirty="0"/>
              <a:t>4/13/2016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4271A48-F18A-45B3-BC05-1E27DA3F88AF}" type="datetimeFigureOut">
              <a:rPr lang="en-US" dirty="0"/>
              <a:t>4/13/2016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47F8-9654-4282-85D2-65F41AAE7A75}" type="datetimeFigureOut">
              <a:rPr lang="en-US" dirty="0"/>
              <a:t>4/13/2016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DC5B261-8843-42D1-AAFC-05E20E2D9B97}" type="datetimeFigureOut">
              <a:rPr lang="en-US" dirty="0"/>
              <a:t>4/13/2016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7" Type="http://schemas.openxmlformats.org/officeDocument/2006/relationships/image" Target="../media/image23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À la </a:t>
            </a:r>
            <a:r>
              <a:rPr lang="en-US" dirty="0" err="1" smtClean="0"/>
              <a:t>pharmacie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Le </a:t>
            </a:r>
            <a:r>
              <a:rPr lang="en-US" dirty="0" err="1" smtClean="0">
                <a:latin typeface="Comic Sans MS" panose="030F0702030302020204" pitchFamily="66" charset="0"/>
              </a:rPr>
              <a:t>pharmacien</a:t>
            </a:r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La </a:t>
            </a:r>
            <a:r>
              <a:rPr lang="en-US" dirty="0" err="1" smtClean="0">
                <a:latin typeface="Comic Sans MS" panose="030F0702030302020204" pitchFamily="66" charset="0"/>
              </a:rPr>
              <a:t>pharmacienne</a:t>
            </a:r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Le </a:t>
            </a:r>
            <a:r>
              <a:rPr lang="en-US" dirty="0" err="1" smtClean="0">
                <a:latin typeface="Comic Sans MS" panose="030F0702030302020204" pitchFamily="66" charset="0"/>
              </a:rPr>
              <a:t>pansement</a:t>
            </a:r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Le </a:t>
            </a:r>
            <a:r>
              <a:rPr lang="en-US" dirty="0" err="1" smtClean="0">
                <a:latin typeface="Comic Sans MS" panose="030F0702030302020204" pitchFamily="66" charset="0"/>
              </a:rPr>
              <a:t>comprimé</a:t>
            </a:r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Le </a:t>
            </a:r>
            <a:r>
              <a:rPr lang="en-US" dirty="0" err="1" smtClean="0">
                <a:latin typeface="Comic Sans MS" panose="030F0702030302020204" pitchFamily="66" charset="0"/>
              </a:rPr>
              <a:t>sirop</a:t>
            </a:r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Un </a:t>
            </a:r>
            <a:r>
              <a:rPr lang="en-US" dirty="0" err="1" smtClean="0">
                <a:latin typeface="Comic Sans MS" panose="030F0702030302020204" pitchFamily="66" charset="0"/>
              </a:rPr>
              <a:t>médicament</a:t>
            </a:r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u="sng" dirty="0" err="1" smtClean="0">
                <a:latin typeface="Comic Sans MS" panose="030F0702030302020204" pitchFamily="66" charset="0"/>
              </a:rPr>
              <a:t>tousser</a:t>
            </a:r>
            <a:endParaRPr lang="en-US" u="sng" dirty="0"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581" y="1979904"/>
            <a:ext cx="1067797" cy="10860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9581" y="3357183"/>
            <a:ext cx="2287948" cy="10004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029" y="4798707"/>
            <a:ext cx="2476500" cy="15405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240" y="1323687"/>
            <a:ext cx="1847409" cy="174224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010" y="3232941"/>
            <a:ext cx="1635868" cy="125406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446" y="4798707"/>
            <a:ext cx="3048000" cy="135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801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À la </a:t>
            </a:r>
            <a:r>
              <a:rPr lang="en-US" dirty="0" err="1" smtClean="0"/>
              <a:t>banque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Les billets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Les </a:t>
            </a:r>
            <a:r>
              <a:rPr lang="en-US" dirty="0" err="1" smtClean="0">
                <a:latin typeface="Comic Sans MS" panose="030F0702030302020204" pitchFamily="66" charset="0"/>
              </a:rPr>
              <a:t>pièces</a:t>
            </a:r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La carte </a:t>
            </a:r>
            <a:r>
              <a:rPr lang="en-US" dirty="0" err="1" smtClean="0">
                <a:latin typeface="Comic Sans MS" panose="030F0702030302020204" pitchFamily="66" charset="0"/>
              </a:rPr>
              <a:t>bancaire</a:t>
            </a:r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Le </a:t>
            </a:r>
            <a:r>
              <a:rPr lang="en-US" dirty="0" err="1" smtClean="0">
                <a:latin typeface="Comic Sans MS" panose="030F0702030302020204" pitchFamily="66" charset="0"/>
              </a:rPr>
              <a:t>distributeur</a:t>
            </a:r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La carte de </a:t>
            </a:r>
            <a:r>
              <a:rPr lang="en-US" dirty="0" err="1" smtClean="0">
                <a:latin typeface="Comic Sans MS" panose="030F0702030302020204" pitchFamily="66" charset="0"/>
              </a:rPr>
              <a:t>crédit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596" y="2058192"/>
            <a:ext cx="3189767" cy="15133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04" y="3783997"/>
            <a:ext cx="1582080" cy="11602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787" y="1698760"/>
            <a:ext cx="1640235" cy="11161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816" y="2923239"/>
            <a:ext cx="2646605" cy="17025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514" y="4623093"/>
            <a:ext cx="3047619" cy="181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049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À la poste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l</a:t>
            </a:r>
            <a:r>
              <a:rPr lang="en-US" sz="2400" dirty="0" smtClean="0">
                <a:latin typeface="Comic Sans MS" panose="030F0702030302020204" pitchFamily="66" charset="0"/>
              </a:rPr>
              <a:t>e </a:t>
            </a:r>
            <a:r>
              <a:rPr lang="en-US" sz="2400" dirty="0" err="1" smtClean="0">
                <a:latin typeface="Comic Sans MS" panose="030F0702030302020204" pitchFamily="66" charset="0"/>
              </a:rPr>
              <a:t>facteur</a:t>
            </a:r>
            <a:endParaRPr lang="en-US" sz="2400" dirty="0" smtClean="0">
              <a:latin typeface="Comic Sans MS" panose="030F0702030302020204" pitchFamily="66" charset="0"/>
            </a:endParaRPr>
          </a:p>
          <a:p>
            <a:r>
              <a:rPr lang="en-US" sz="2400" dirty="0">
                <a:latin typeface="Comic Sans MS" panose="030F0702030302020204" pitchFamily="66" charset="0"/>
              </a:rPr>
              <a:t>l</a:t>
            </a:r>
            <a:r>
              <a:rPr lang="en-US" sz="2400" dirty="0" smtClean="0">
                <a:latin typeface="Comic Sans MS" panose="030F0702030302020204" pitchFamily="66" charset="0"/>
              </a:rPr>
              <a:t>e </a:t>
            </a:r>
            <a:r>
              <a:rPr lang="en-US" sz="2400" dirty="0" err="1" smtClean="0">
                <a:latin typeface="Comic Sans MS" panose="030F0702030302020204" pitchFamily="66" charset="0"/>
              </a:rPr>
              <a:t>colis</a:t>
            </a:r>
            <a:endParaRPr lang="en-US" sz="2400" dirty="0" smtClean="0">
              <a:latin typeface="Comic Sans MS" panose="030F0702030302020204" pitchFamily="66" charset="0"/>
            </a:endParaRPr>
          </a:p>
          <a:p>
            <a:r>
              <a:rPr lang="en-US" sz="2400" dirty="0">
                <a:latin typeface="Comic Sans MS" panose="030F0702030302020204" pitchFamily="66" charset="0"/>
              </a:rPr>
              <a:t>l</a:t>
            </a:r>
            <a:r>
              <a:rPr lang="en-US" sz="2400" dirty="0" smtClean="0">
                <a:latin typeface="Comic Sans MS" panose="030F0702030302020204" pitchFamily="66" charset="0"/>
              </a:rPr>
              <a:t>a </a:t>
            </a:r>
            <a:r>
              <a:rPr lang="en-US" sz="2400" dirty="0" err="1" smtClean="0">
                <a:latin typeface="Comic Sans MS" panose="030F0702030302020204" pitchFamily="66" charset="0"/>
              </a:rPr>
              <a:t>lettre</a:t>
            </a:r>
            <a:endParaRPr lang="en-US" sz="2400" dirty="0" smtClean="0">
              <a:latin typeface="Comic Sans MS" panose="030F0702030302020204" pitchFamily="66" charset="0"/>
            </a:endParaRPr>
          </a:p>
          <a:p>
            <a:r>
              <a:rPr lang="en-US" sz="2400" dirty="0">
                <a:latin typeface="Comic Sans MS" panose="030F0702030302020204" pitchFamily="66" charset="0"/>
              </a:rPr>
              <a:t>l</a:t>
            </a:r>
            <a:r>
              <a:rPr lang="en-US" sz="2400" dirty="0" smtClean="0">
                <a:latin typeface="Comic Sans MS" panose="030F0702030302020204" pitchFamily="66" charset="0"/>
              </a:rPr>
              <a:t>e timbre</a:t>
            </a:r>
          </a:p>
          <a:p>
            <a:r>
              <a:rPr lang="en-US" sz="2400" dirty="0">
                <a:latin typeface="Comic Sans MS" panose="030F0702030302020204" pitchFamily="66" charset="0"/>
              </a:rPr>
              <a:t>l</a:t>
            </a:r>
            <a:r>
              <a:rPr lang="en-US" sz="2400" dirty="0" smtClean="0">
                <a:latin typeface="Comic Sans MS" panose="030F0702030302020204" pitchFamily="66" charset="0"/>
              </a:rPr>
              <a:t>a carte </a:t>
            </a:r>
            <a:r>
              <a:rPr lang="en-US" sz="2400" dirty="0" err="1" smtClean="0">
                <a:latin typeface="Comic Sans MS" panose="030F0702030302020204" pitchFamily="66" charset="0"/>
              </a:rPr>
              <a:t>postale</a:t>
            </a:r>
            <a:endParaRPr lang="en-US" sz="2400" dirty="0" smtClean="0">
              <a:latin typeface="Comic Sans MS" panose="030F0702030302020204" pitchFamily="66" charset="0"/>
            </a:endParaRPr>
          </a:p>
          <a:p>
            <a:r>
              <a:rPr lang="en-US" sz="2400" dirty="0" err="1">
                <a:latin typeface="Comic Sans MS" panose="030F0702030302020204" pitchFamily="66" charset="0"/>
              </a:rPr>
              <a:t>l</a:t>
            </a:r>
            <a:r>
              <a:rPr lang="en-US" sz="2400" dirty="0" err="1" smtClean="0">
                <a:latin typeface="Comic Sans MS" panose="030F0702030302020204" pitchFamily="66" charset="0"/>
              </a:rPr>
              <a:t>’enveloppe</a:t>
            </a:r>
            <a:endParaRPr lang="en-US" sz="2400" dirty="0" smtClean="0">
              <a:latin typeface="Comic Sans MS" panose="030F0702030302020204" pitchFamily="66" charset="0"/>
            </a:endParaRPr>
          </a:p>
          <a:p>
            <a:r>
              <a:rPr lang="en-US" sz="2400" u="sng" dirty="0" err="1" smtClean="0">
                <a:latin typeface="Comic Sans MS" panose="030F0702030302020204" pitchFamily="66" charset="0"/>
              </a:rPr>
              <a:t>envoyer</a:t>
            </a:r>
            <a:endParaRPr lang="en-US" sz="2400" u="sng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725" y="1936376"/>
            <a:ext cx="2089822" cy="12483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793" y="3214917"/>
            <a:ext cx="1982544" cy="13119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847" y="4658061"/>
            <a:ext cx="1543349" cy="14200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392" y="2238487"/>
            <a:ext cx="1219200" cy="1219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628" y="3615640"/>
            <a:ext cx="1904439" cy="12468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391" y="5020409"/>
            <a:ext cx="1830253" cy="100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923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 mots </a:t>
            </a:r>
            <a:r>
              <a:rPr lang="en-US" dirty="0" err="1" smtClean="0"/>
              <a:t>utiles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 err="1">
                <a:latin typeface="Comic Sans MS" panose="030F0702030302020204" pitchFamily="66" charset="0"/>
              </a:rPr>
              <a:t>d</a:t>
            </a:r>
            <a:r>
              <a:rPr lang="en-US" sz="2800" dirty="0" err="1" smtClean="0">
                <a:latin typeface="Comic Sans MS" panose="030F0702030302020204" pitchFamily="66" charset="0"/>
              </a:rPr>
              <a:t>époser</a:t>
            </a:r>
            <a:endParaRPr lang="en-US" sz="2800" dirty="0" smtClean="0">
              <a:latin typeface="Comic Sans MS" panose="030F0702030302020204" pitchFamily="66" charset="0"/>
            </a:endParaRPr>
          </a:p>
          <a:p>
            <a:r>
              <a:rPr lang="en-US" sz="2800" dirty="0" err="1">
                <a:latin typeface="Comic Sans MS" panose="030F0702030302020204" pitchFamily="66" charset="0"/>
              </a:rPr>
              <a:t>r</a:t>
            </a:r>
            <a:r>
              <a:rPr lang="en-US" sz="2800" dirty="0" err="1" smtClean="0">
                <a:latin typeface="Comic Sans MS" panose="030F0702030302020204" pitchFamily="66" charset="0"/>
              </a:rPr>
              <a:t>etirer</a:t>
            </a:r>
            <a:endParaRPr lang="en-US" sz="2800" dirty="0" smtClean="0">
              <a:latin typeface="Comic Sans MS" panose="030F0702030302020204" pitchFamily="66" charset="0"/>
            </a:endParaRPr>
          </a:p>
          <a:p>
            <a:r>
              <a:rPr lang="en-US" sz="2800" dirty="0" smtClean="0">
                <a:latin typeface="Comic Sans MS" panose="030F0702030302020204" pitchFamily="66" charset="0"/>
              </a:rPr>
              <a:t>accepter</a:t>
            </a:r>
          </a:p>
          <a:p>
            <a:r>
              <a:rPr lang="en-US" sz="2800" dirty="0" err="1">
                <a:latin typeface="Comic Sans MS" panose="030F0702030302020204" pitchFamily="66" charset="0"/>
              </a:rPr>
              <a:t>a</a:t>
            </a:r>
            <a:r>
              <a:rPr lang="en-US" sz="2800" dirty="0" err="1" smtClean="0">
                <a:latin typeface="Comic Sans MS" panose="030F0702030302020204" pitchFamily="66" charset="0"/>
              </a:rPr>
              <a:t>voir</a:t>
            </a:r>
            <a:r>
              <a:rPr lang="en-US" sz="2800" dirty="0" smtClean="0">
                <a:latin typeface="Comic Sans MS" panose="030F0702030302020204" pitchFamily="66" charset="0"/>
              </a:rPr>
              <a:t> mal à</a:t>
            </a:r>
          </a:p>
          <a:p>
            <a:r>
              <a:rPr lang="en-US" sz="2800" dirty="0" err="1">
                <a:latin typeface="Comic Sans MS" panose="030F0702030302020204" pitchFamily="66" charset="0"/>
              </a:rPr>
              <a:t>o</a:t>
            </a:r>
            <a:r>
              <a:rPr lang="en-US" sz="2800" dirty="0" err="1" smtClean="0">
                <a:latin typeface="Comic Sans MS" panose="030F0702030302020204" pitchFamily="66" charset="0"/>
              </a:rPr>
              <a:t>uvrir</a:t>
            </a:r>
            <a:endParaRPr lang="en-US" sz="2800" dirty="0" smtClean="0">
              <a:latin typeface="Comic Sans MS" panose="030F0702030302020204" pitchFamily="66" charset="0"/>
            </a:endParaRPr>
          </a:p>
          <a:p>
            <a:r>
              <a:rPr lang="en-US" sz="2800" dirty="0" err="1">
                <a:latin typeface="Comic Sans MS" panose="030F0702030302020204" pitchFamily="66" charset="0"/>
              </a:rPr>
              <a:t>f</a:t>
            </a:r>
            <a:r>
              <a:rPr lang="en-US" sz="2800" dirty="0" err="1" smtClean="0">
                <a:latin typeface="Comic Sans MS" panose="030F0702030302020204" pitchFamily="66" charset="0"/>
              </a:rPr>
              <a:t>ermer</a:t>
            </a:r>
            <a:endParaRPr lang="en-US" sz="2800" dirty="0" smtClean="0">
              <a:latin typeface="Comic Sans MS" panose="030F0702030302020204" pitchFamily="66" charset="0"/>
            </a:endParaRPr>
          </a:p>
          <a:p>
            <a:r>
              <a:rPr lang="en-US" sz="2800" dirty="0" smtClean="0">
                <a:latin typeface="Comic Sans MS" panose="030F0702030302020204" pitchFamily="66" charset="0"/>
              </a:rPr>
              <a:t>dire </a:t>
            </a:r>
            <a:endParaRPr lang="en-US" sz="2800" dirty="0">
              <a:latin typeface="Comic Sans MS" panose="030F0702030302020204" pitchFamily="66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t</a:t>
            </a:r>
            <a:r>
              <a:rPr lang="en-US" sz="2800" dirty="0" smtClean="0">
                <a:latin typeface="Comic Sans MS" panose="030F0702030302020204" pitchFamily="66" charset="0"/>
              </a:rPr>
              <a:t>o deposit</a:t>
            </a:r>
          </a:p>
          <a:p>
            <a:r>
              <a:rPr lang="en-US" sz="2800" dirty="0">
                <a:latin typeface="Comic Sans MS" panose="030F0702030302020204" pitchFamily="66" charset="0"/>
              </a:rPr>
              <a:t>t</a:t>
            </a:r>
            <a:r>
              <a:rPr lang="en-US" sz="2800" dirty="0" smtClean="0">
                <a:latin typeface="Comic Sans MS" panose="030F0702030302020204" pitchFamily="66" charset="0"/>
              </a:rPr>
              <a:t>o withdraw</a:t>
            </a:r>
          </a:p>
          <a:p>
            <a:r>
              <a:rPr lang="en-US" sz="2800" dirty="0">
                <a:latin typeface="Comic Sans MS" panose="030F0702030302020204" pitchFamily="66" charset="0"/>
              </a:rPr>
              <a:t>t</a:t>
            </a:r>
            <a:r>
              <a:rPr lang="en-US" sz="2800" dirty="0" smtClean="0">
                <a:latin typeface="Comic Sans MS" panose="030F0702030302020204" pitchFamily="66" charset="0"/>
              </a:rPr>
              <a:t>o accept</a:t>
            </a:r>
          </a:p>
          <a:p>
            <a:r>
              <a:rPr lang="en-US" sz="2800" dirty="0">
                <a:latin typeface="Comic Sans MS" panose="030F0702030302020204" pitchFamily="66" charset="0"/>
              </a:rPr>
              <a:t>t</a:t>
            </a:r>
            <a:r>
              <a:rPr lang="en-US" sz="2800" dirty="0" smtClean="0">
                <a:latin typeface="Comic Sans MS" panose="030F0702030302020204" pitchFamily="66" charset="0"/>
              </a:rPr>
              <a:t>o hurt</a:t>
            </a:r>
          </a:p>
          <a:p>
            <a:r>
              <a:rPr lang="en-US" sz="2800" dirty="0">
                <a:latin typeface="Comic Sans MS" panose="030F0702030302020204" pitchFamily="66" charset="0"/>
              </a:rPr>
              <a:t>t</a:t>
            </a:r>
            <a:r>
              <a:rPr lang="en-US" sz="2800" dirty="0" smtClean="0">
                <a:latin typeface="Comic Sans MS" panose="030F0702030302020204" pitchFamily="66" charset="0"/>
              </a:rPr>
              <a:t>o open</a:t>
            </a:r>
          </a:p>
          <a:p>
            <a:r>
              <a:rPr lang="en-US" sz="2800" dirty="0">
                <a:latin typeface="Comic Sans MS" panose="030F0702030302020204" pitchFamily="66" charset="0"/>
              </a:rPr>
              <a:t>t</a:t>
            </a:r>
            <a:r>
              <a:rPr lang="en-US" sz="2800" dirty="0" smtClean="0">
                <a:latin typeface="Comic Sans MS" panose="030F0702030302020204" pitchFamily="66" charset="0"/>
              </a:rPr>
              <a:t>o close</a:t>
            </a:r>
          </a:p>
          <a:p>
            <a:r>
              <a:rPr lang="en-US" sz="2800" dirty="0">
                <a:latin typeface="Comic Sans MS" panose="030F0702030302020204" pitchFamily="66" charset="0"/>
              </a:rPr>
              <a:t>t</a:t>
            </a:r>
            <a:r>
              <a:rPr lang="en-US" sz="2800" dirty="0" smtClean="0">
                <a:latin typeface="Comic Sans MS" panose="030F0702030302020204" pitchFamily="66" charset="0"/>
              </a:rPr>
              <a:t>o say/to tell</a:t>
            </a:r>
            <a:endParaRPr lang="en-US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686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l</a:t>
            </a:r>
            <a:r>
              <a:rPr lang="en-US" sz="2400" dirty="0" smtClean="0">
                <a:latin typeface="Comic Sans MS" panose="030F0702030302020204" pitchFamily="66" charset="0"/>
              </a:rPr>
              <a:t>a gorge</a:t>
            </a:r>
          </a:p>
          <a:p>
            <a:r>
              <a:rPr lang="en-US" sz="2400" dirty="0">
                <a:latin typeface="Comic Sans MS" panose="030F0702030302020204" pitchFamily="66" charset="0"/>
              </a:rPr>
              <a:t>l</a:t>
            </a:r>
            <a:r>
              <a:rPr lang="en-US" sz="2400" dirty="0" smtClean="0">
                <a:latin typeface="Comic Sans MS" panose="030F0702030302020204" pitchFamily="66" charset="0"/>
              </a:rPr>
              <a:t>a tête</a:t>
            </a:r>
          </a:p>
          <a:p>
            <a:r>
              <a:rPr lang="en-US" sz="2400" dirty="0">
                <a:latin typeface="Comic Sans MS" panose="030F0702030302020204" pitchFamily="66" charset="0"/>
              </a:rPr>
              <a:t>u</a:t>
            </a:r>
            <a:r>
              <a:rPr lang="en-US" sz="2400" dirty="0" smtClean="0">
                <a:latin typeface="Comic Sans MS" panose="030F0702030302020204" pitchFamily="66" charset="0"/>
              </a:rPr>
              <a:t>n </a:t>
            </a:r>
            <a:r>
              <a:rPr lang="en-US" sz="2400" dirty="0" err="1" smtClean="0">
                <a:latin typeface="Comic Sans MS" panose="030F0702030302020204" pitchFamily="66" charset="0"/>
              </a:rPr>
              <a:t>rhume</a:t>
            </a:r>
            <a:endParaRPr lang="en-US" sz="2400" dirty="0" smtClean="0">
              <a:latin typeface="Comic Sans MS" panose="030F0702030302020204" pitchFamily="66" charset="0"/>
            </a:endParaRPr>
          </a:p>
          <a:p>
            <a:r>
              <a:rPr lang="en-US" sz="2400" dirty="0">
                <a:latin typeface="Comic Sans MS" panose="030F0702030302020204" pitchFamily="66" charset="0"/>
              </a:rPr>
              <a:t>u</a:t>
            </a:r>
            <a:r>
              <a:rPr lang="en-US" sz="2400" dirty="0" smtClean="0">
                <a:latin typeface="Comic Sans MS" panose="030F0702030302020204" pitchFamily="66" charset="0"/>
              </a:rPr>
              <a:t>n </a:t>
            </a:r>
            <a:r>
              <a:rPr lang="en-US" sz="2400" dirty="0" err="1" smtClean="0">
                <a:latin typeface="Comic Sans MS" panose="030F0702030302020204" pitchFamily="66" charset="0"/>
              </a:rPr>
              <a:t>toux</a:t>
            </a:r>
            <a:endParaRPr lang="en-US" sz="2400" dirty="0" smtClean="0">
              <a:latin typeface="Comic Sans MS" panose="030F0702030302020204" pitchFamily="66" charset="0"/>
            </a:endParaRPr>
          </a:p>
          <a:p>
            <a:r>
              <a:rPr lang="en-US" sz="2400" dirty="0">
                <a:latin typeface="Comic Sans MS" panose="030F0702030302020204" pitchFamily="66" charset="0"/>
              </a:rPr>
              <a:t>l</a:t>
            </a:r>
            <a:r>
              <a:rPr lang="en-US" sz="2400" dirty="0" smtClean="0">
                <a:latin typeface="Comic Sans MS" panose="030F0702030302020204" pitchFamily="66" charset="0"/>
              </a:rPr>
              <a:t>e </a:t>
            </a:r>
            <a:r>
              <a:rPr lang="en-US" sz="2400" dirty="0" err="1" smtClean="0">
                <a:latin typeface="Comic Sans MS" panose="030F0702030302020204" pitchFamily="66" charset="0"/>
              </a:rPr>
              <a:t>courrier</a:t>
            </a:r>
            <a:endParaRPr lang="en-US" sz="2400" dirty="0" smtClean="0">
              <a:latin typeface="Comic Sans MS" panose="030F0702030302020204" pitchFamily="66" charset="0"/>
            </a:endParaRPr>
          </a:p>
          <a:p>
            <a:r>
              <a:rPr lang="en-US" sz="2400" dirty="0" err="1">
                <a:latin typeface="Comic Sans MS" panose="030F0702030302020204" pitchFamily="66" charset="0"/>
              </a:rPr>
              <a:t>l</a:t>
            </a:r>
            <a:r>
              <a:rPr lang="en-US" sz="2400" dirty="0" err="1" smtClean="0">
                <a:latin typeface="Comic Sans MS" panose="030F0702030302020204" pitchFamily="66" charset="0"/>
              </a:rPr>
              <a:t>’argent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t</a:t>
            </a:r>
            <a:r>
              <a:rPr lang="en-US" sz="2400" dirty="0" smtClean="0">
                <a:latin typeface="Comic Sans MS" panose="030F0702030302020204" pitchFamily="66" charset="0"/>
              </a:rPr>
              <a:t>he throat</a:t>
            </a:r>
          </a:p>
          <a:p>
            <a:r>
              <a:rPr lang="en-US" sz="2400" dirty="0">
                <a:latin typeface="Comic Sans MS" panose="030F0702030302020204" pitchFamily="66" charset="0"/>
              </a:rPr>
              <a:t>t</a:t>
            </a:r>
            <a:r>
              <a:rPr lang="en-US" sz="2400" dirty="0" smtClean="0">
                <a:latin typeface="Comic Sans MS" panose="030F0702030302020204" pitchFamily="66" charset="0"/>
              </a:rPr>
              <a:t>he head</a:t>
            </a:r>
          </a:p>
          <a:p>
            <a:r>
              <a:rPr lang="en-US" sz="2400" dirty="0">
                <a:latin typeface="Comic Sans MS" panose="030F0702030302020204" pitchFamily="66" charset="0"/>
              </a:rPr>
              <a:t>a</a:t>
            </a:r>
            <a:r>
              <a:rPr lang="en-US" sz="2400" dirty="0" smtClean="0">
                <a:latin typeface="Comic Sans MS" panose="030F0702030302020204" pitchFamily="66" charset="0"/>
              </a:rPr>
              <a:t> cold</a:t>
            </a:r>
          </a:p>
          <a:p>
            <a:r>
              <a:rPr lang="en-US" sz="2400" dirty="0">
                <a:latin typeface="Comic Sans MS" panose="030F0702030302020204" pitchFamily="66" charset="0"/>
              </a:rPr>
              <a:t>a</a:t>
            </a:r>
            <a:r>
              <a:rPr lang="en-US" sz="2400" dirty="0" smtClean="0">
                <a:latin typeface="Comic Sans MS" panose="030F0702030302020204" pitchFamily="66" charset="0"/>
              </a:rPr>
              <a:t> cough</a:t>
            </a:r>
          </a:p>
          <a:p>
            <a:r>
              <a:rPr lang="en-US" sz="2400" dirty="0">
                <a:latin typeface="Comic Sans MS" panose="030F0702030302020204" pitchFamily="66" charset="0"/>
              </a:rPr>
              <a:t>t</a:t>
            </a:r>
            <a:r>
              <a:rPr lang="en-US" sz="2400" dirty="0" smtClean="0">
                <a:latin typeface="Comic Sans MS" panose="030F0702030302020204" pitchFamily="66" charset="0"/>
              </a:rPr>
              <a:t>he mail</a:t>
            </a:r>
          </a:p>
          <a:p>
            <a:r>
              <a:rPr lang="en-US" sz="2400" dirty="0" smtClean="0">
                <a:latin typeface="Comic Sans MS" panose="030F0702030302020204" pitchFamily="66" charset="0"/>
              </a:rPr>
              <a:t>money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77" y="5174428"/>
            <a:ext cx="850068" cy="11093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171" y="5045336"/>
            <a:ext cx="1463599" cy="12384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663" y="5174427"/>
            <a:ext cx="1364724" cy="11941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095" y="5124942"/>
            <a:ext cx="1476104" cy="12436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907" y="4998573"/>
            <a:ext cx="1376993" cy="12851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726" y="4730503"/>
            <a:ext cx="1547062" cy="1553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631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À la page 309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i="1" dirty="0">
                <a:latin typeface="Comic Sans MS" panose="030F0702030302020204" pitchFamily="66" charset="0"/>
              </a:rPr>
              <a:t>l</a:t>
            </a:r>
            <a:r>
              <a:rPr lang="en-US" sz="3200" i="1" dirty="0" smtClean="0">
                <a:latin typeface="Comic Sans MS" panose="030F0702030302020204" pitchFamily="66" charset="0"/>
              </a:rPr>
              <a:t>a </a:t>
            </a:r>
            <a:r>
              <a:rPr lang="en-US" sz="3200" i="1" dirty="0" err="1" smtClean="0">
                <a:latin typeface="Comic Sans MS" panose="030F0702030302020204" pitchFamily="66" charset="0"/>
              </a:rPr>
              <a:t>monnaie</a:t>
            </a:r>
            <a:endParaRPr lang="en-US" sz="3200" i="1" dirty="0" smtClean="0">
              <a:latin typeface="Comic Sans MS" panose="030F0702030302020204" pitchFamily="66" charset="0"/>
            </a:endParaRPr>
          </a:p>
          <a:p>
            <a:r>
              <a:rPr lang="en-US" sz="3200" dirty="0">
                <a:latin typeface="Comic Sans MS" panose="030F0702030302020204" pitchFamily="66" charset="0"/>
              </a:rPr>
              <a:t>l</a:t>
            </a:r>
            <a:r>
              <a:rPr lang="en-US" sz="3200" dirty="0" smtClean="0">
                <a:latin typeface="Comic Sans MS" panose="030F0702030302020204" pitchFamily="66" charset="0"/>
              </a:rPr>
              <a:t>a </a:t>
            </a:r>
            <a:r>
              <a:rPr lang="en-US" sz="3200" dirty="0" err="1" smtClean="0">
                <a:latin typeface="Comic Sans MS" panose="030F0702030302020204" pitchFamily="66" charset="0"/>
              </a:rPr>
              <a:t>douleur</a:t>
            </a:r>
            <a:endParaRPr lang="en-US" sz="3200" dirty="0" smtClean="0">
              <a:latin typeface="Comic Sans MS" panose="030F0702030302020204" pitchFamily="66" charset="0"/>
            </a:endParaRPr>
          </a:p>
          <a:p>
            <a:r>
              <a:rPr lang="en-US" sz="3200" dirty="0">
                <a:latin typeface="Comic Sans MS" panose="030F0702030302020204" pitchFamily="66" charset="0"/>
              </a:rPr>
              <a:t>a</a:t>
            </a:r>
            <a:r>
              <a:rPr lang="en-US" sz="3200" dirty="0" smtClean="0">
                <a:latin typeface="Comic Sans MS" panose="030F0702030302020204" pitchFamily="66" charset="0"/>
              </a:rPr>
              <a:t>ddresser</a:t>
            </a:r>
          </a:p>
          <a:p>
            <a:r>
              <a:rPr lang="en-US" sz="3200" dirty="0">
                <a:latin typeface="Comic Sans MS" panose="030F0702030302020204" pitchFamily="66" charset="0"/>
              </a:rPr>
              <a:t>l</a:t>
            </a:r>
            <a:r>
              <a:rPr lang="en-US" sz="3200" dirty="0" smtClean="0">
                <a:latin typeface="Comic Sans MS" panose="030F0702030302020204" pitchFamily="66" charset="0"/>
              </a:rPr>
              <a:t>e </a:t>
            </a:r>
            <a:r>
              <a:rPr lang="en-US" sz="3200" dirty="0" err="1" smtClean="0">
                <a:latin typeface="Comic Sans MS" panose="030F0702030302020204" pitchFamily="66" charset="0"/>
              </a:rPr>
              <a:t>guichet</a:t>
            </a:r>
            <a:endParaRPr lang="en-US" sz="3200" dirty="0">
              <a:latin typeface="Comic Sans MS" panose="030F0702030302020204" pitchFamily="66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c</a:t>
            </a:r>
            <a:r>
              <a:rPr lang="en-US" sz="2800" dirty="0" smtClean="0">
                <a:latin typeface="Comic Sans MS" panose="030F0702030302020204" pitchFamily="66" charset="0"/>
              </a:rPr>
              <a:t>hange</a:t>
            </a:r>
          </a:p>
          <a:p>
            <a:r>
              <a:rPr lang="en-US" sz="2800" dirty="0">
                <a:latin typeface="Comic Sans MS" panose="030F0702030302020204" pitchFamily="66" charset="0"/>
              </a:rPr>
              <a:t>p</a:t>
            </a:r>
            <a:r>
              <a:rPr lang="en-US" sz="2800" dirty="0" smtClean="0">
                <a:latin typeface="Comic Sans MS" panose="030F0702030302020204" pitchFamily="66" charset="0"/>
              </a:rPr>
              <a:t>ain</a:t>
            </a:r>
          </a:p>
          <a:p>
            <a:r>
              <a:rPr lang="en-US" sz="2800" dirty="0">
                <a:latin typeface="Comic Sans MS" panose="030F0702030302020204" pitchFamily="66" charset="0"/>
              </a:rPr>
              <a:t>t</a:t>
            </a:r>
            <a:r>
              <a:rPr lang="en-US" sz="2800" dirty="0" smtClean="0">
                <a:latin typeface="Comic Sans MS" panose="030F0702030302020204" pitchFamily="66" charset="0"/>
              </a:rPr>
              <a:t>o ask</a:t>
            </a:r>
          </a:p>
          <a:p>
            <a:r>
              <a:rPr lang="en-US" sz="2800" dirty="0">
                <a:latin typeface="Comic Sans MS" panose="030F0702030302020204" pitchFamily="66" charset="0"/>
              </a:rPr>
              <a:t>t</a:t>
            </a:r>
            <a:r>
              <a:rPr lang="en-US" sz="2800" dirty="0" smtClean="0">
                <a:latin typeface="Comic Sans MS" panose="030F0702030302020204" pitchFamily="66" charset="0"/>
              </a:rPr>
              <a:t>icket window</a:t>
            </a:r>
            <a:endParaRPr lang="en-US" sz="2800" dirty="0"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69" y="4501408"/>
            <a:ext cx="2025858" cy="16991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683" y="4501408"/>
            <a:ext cx="1197685" cy="17274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549" y="4071935"/>
            <a:ext cx="2027219" cy="21285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884" y="3663139"/>
            <a:ext cx="1410116" cy="2565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505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 9 Track 4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>
                <a:latin typeface="Comic Sans MS" panose="030F0702030302020204" pitchFamily="66" charset="0"/>
              </a:rPr>
              <a:t>Mme</a:t>
            </a:r>
            <a:r>
              <a:rPr lang="en-US" sz="2800" dirty="0" smtClean="0">
                <a:latin typeface="Comic Sans MS" panose="030F0702030302020204" pitchFamily="66" charset="0"/>
              </a:rPr>
              <a:t> </a:t>
            </a:r>
            <a:r>
              <a:rPr lang="en-US" sz="2800" dirty="0" err="1" smtClean="0">
                <a:latin typeface="Comic Sans MS" panose="030F0702030302020204" pitchFamily="66" charset="0"/>
              </a:rPr>
              <a:t>Souchet</a:t>
            </a:r>
            <a:r>
              <a:rPr lang="en-US" sz="2800" dirty="0" smtClean="0">
                <a:latin typeface="Comic Sans MS" panose="030F0702030302020204" pitchFamily="66" charset="0"/>
              </a:rPr>
              <a:t> is </a:t>
            </a:r>
            <a:r>
              <a:rPr lang="en-US" sz="2800" smtClean="0">
                <a:latin typeface="Comic Sans MS" panose="030F0702030302020204" pitchFamily="66" charset="0"/>
              </a:rPr>
              <a:t>running errands </a:t>
            </a:r>
            <a:r>
              <a:rPr lang="en-US" sz="2800" dirty="0" smtClean="0">
                <a:latin typeface="Comic Sans MS" panose="030F0702030302020204" pitchFamily="66" charset="0"/>
              </a:rPr>
              <a:t>in the city. Listen to the following conversations. Decide if the statements are </a:t>
            </a:r>
            <a:r>
              <a:rPr lang="en-US" sz="2800" u="sng" dirty="0" smtClean="0">
                <a:latin typeface="Comic Sans MS" panose="030F0702030302020204" pitchFamily="66" charset="0"/>
              </a:rPr>
              <a:t>true</a:t>
            </a:r>
            <a:r>
              <a:rPr lang="en-US" sz="2800" dirty="0" smtClean="0">
                <a:latin typeface="Comic Sans MS" panose="030F0702030302020204" pitchFamily="66" charset="0"/>
              </a:rPr>
              <a:t> or </a:t>
            </a:r>
            <a:r>
              <a:rPr lang="en-US" sz="2800" u="sng" dirty="0" smtClean="0">
                <a:latin typeface="Comic Sans MS" panose="030F0702030302020204" pitchFamily="66" charset="0"/>
              </a:rPr>
              <a:t>false</a:t>
            </a:r>
            <a:r>
              <a:rPr lang="en-US" sz="2800" dirty="0" smtClean="0">
                <a:latin typeface="Comic Sans MS" panose="030F0702030302020204" pitchFamily="66" charset="0"/>
              </a:rPr>
              <a:t>.</a:t>
            </a:r>
          </a:p>
          <a:p>
            <a:endParaRPr lang="en-US" sz="2800" dirty="0">
              <a:latin typeface="Comic Sans MS" panose="030F0702030302020204" pitchFamily="66" charset="0"/>
            </a:endParaRPr>
          </a:p>
          <a:p>
            <a:r>
              <a:rPr lang="en-US" sz="2800" dirty="0" smtClean="0">
                <a:latin typeface="Comic Sans MS" panose="030F0702030302020204" pitchFamily="66" charset="0"/>
              </a:rPr>
              <a:t>Il </a:t>
            </a:r>
            <a:r>
              <a:rPr lang="en-US" sz="2800" dirty="0" err="1" smtClean="0">
                <a:latin typeface="Comic Sans MS" panose="030F0702030302020204" pitchFamily="66" charset="0"/>
              </a:rPr>
              <a:t>y’en</a:t>
            </a:r>
            <a:r>
              <a:rPr lang="en-US" sz="2800" dirty="0" smtClean="0">
                <a:latin typeface="Comic Sans MS" panose="030F0702030302020204" pitchFamily="66" charset="0"/>
              </a:rPr>
              <a:t> a 5.</a:t>
            </a:r>
            <a:endParaRPr lang="en-US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58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(a) </a:t>
            </a:r>
            <a:r>
              <a:rPr lang="en-US" dirty="0" err="1" smtClean="0">
                <a:latin typeface="Comic Sans MS" panose="030F0702030302020204" pitchFamily="66" charset="0"/>
              </a:rPr>
              <a:t>Vrai</a:t>
            </a:r>
            <a:r>
              <a:rPr lang="en-US" dirty="0" smtClean="0">
                <a:latin typeface="Comic Sans MS" panose="030F0702030302020204" pitchFamily="66" charset="0"/>
              </a:rPr>
              <a:t/>
            </a:r>
            <a:br>
              <a:rPr lang="en-US" dirty="0" smtClean="0">
                <a:latin typeface="Comic Sans MS" panose="030F0702030302020204" pitchFamily="66" charset="0"/>
              </a:rPr>
            </a:br>
            <a:r>
              <a:rPr lang="en-US" dirty="0" smtClean="0">
                <a:latin typeface="Comic Sans MS" panose="030F0702030302020204" pitchFamily="66" charset="0"/>
              </a:rPr>
              <a:t>(b) faux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Comic Sans MS" panose="030F0702030302020204" pitchFamily="66" charset="0"/>
              </a:rPr>
              <a:t>1. Elle </a:t>
            </a:r>
            <a:r>
              <a:rPr lang="en-US" sz="3600" dirty="0" err="1" smtClean="0">
                <a:latin typeface="Comic Sans MS" panose="030F0702030302020204" pitchFamily="66" charset="0"/>
              </a:rPr>
              <a:t>parle</a:t>
            </a:r>
            <a:r>
              <a:rPr lang="en-US" sz="3600" dirty="0" smtClean="0">
                <a:latin typeface="Comic Sans MS" panose="030F0702030302020204" pitchFamily="66" charset="0"/>
              </a:rPr>
              <a:t> au </a:t>
            </a:r>
            <a:r>
              <a:rPr lang="en-US" sz="3600" u="sng" dirty="0" err="1" smtClean="0">
                <a:latin typeface="Comic Sans MS" panose="030F0702030302020204" pitchFamily="66" charset="0"/>
              </a:rPr>
              <a:t>pharmacien</a:t>
            </a:r>
            <a:r>
              <a:rPr lang="en-US" sz="3600" dirty="0" smtClean="0">
                <a:latin typeface="Comic Sans MS" panose="030F0702030302020204" pitchFamily="66" charset="0"/>
              </a:rPr>
              <a:t>.</a:t>
            </a:r>
          </a:p>
          <a:p>
            <a:r>
              <a:rPr lang="en-US" sz="3600" dirty="0" smtClean="0">
                <a:latin typeface="Comic Sans MS" panose="030F0702030302020204" pitchFamily="66" charset="0"/>
              </a:rPr>
              <a:t>2. Elle </a:t>
            </a:r>
            <a:r>
              <a:rPr lang="en-US" sz="3600" dirty="0" err="1" smtClean="0">
                <a:latin typeface="Comic Sans MS" panose="030F0702030302020204" pitchFamily="66" charset="0"/>
              </a:rPr>
              <a:t>paie</a:t>
            </a:r>
            <a:r>
              <a:rPr lang="en-US" sz="3600" dirty="0" smtClean="0">
                <a:latin typeface="Comic Sans MS" panose="030F0702030302020204" pitchFamily="66" charset="0"/>
              </a:rPr>
              <a:t> avec de </a:t>
            </a:r>
            <a:r>
              <a:rPr lang="en-US" sz="3600" dirty="0" err="1" smtClean="0">
                <a:latin typeface="Comic Sans MS" panose="030F0702030302020204" pitchFamily="66" charset="0"/>
              </a:rPr>
              <a:t>l’</a:t>
            </a:r>
            <a:r>
              <a:rPr lang="en-US" sz="3600" u="sng" dirty="0" err="1" smtClean="0">
                <a:latin typeface="Comic Sans MS" panose="030F0702030302020204" pitchFamily="66" charset="0"/>
              </a:rPr>
              <a:t>argent</a:t>
            </a:r>
            <a:r>
              <a:rPr lang="en-US" sz="3600" dirty="0" smtClean="0">
                <a:latin typeface="Comic Sans MS" panose="030F0702030302020204" pitchFamily="66" charset="0"/>
              </a:rPr>
              <a:t>.</a:t>
            </a:r>
          </a:p>
          <a:p>
            <a:r>
              <a:rPr lang="en-US" sz="3600" dirty="0" smtClean="0">
                <a:latin typeface="Comic Sans MS" panose="030F0702030302020204" pitchFamily="66" charset="0"/>
              </a:rPr>
              <a:t>3. Elle </a:t>
            </a:r>
            <a:r>
              <a:rPr lang="en-US" sz="3600" dirty="0" err="1" smtClean="0">
                <a:latin typeface="Comic Sans MS" panose="030F0702030302020204" pitchFamily="66" charset="0"/>
              </a:rPr>
              <a:t>veut</a:t>
            </a:r>
            <a:r>
              <a:rPr lang="en-US" sz="3600" dirty="0" smtClean="0">
                <a:latin typeface="Comic Sans MS" panose="030F0702030302020204" pitchFamily="66" charset="0"/>
              </a:rPr>
              <a:t> </a:t>
            </a:r>
            <a:r>
              <a:rPr lang="en-US" sz="3600" dirty="0" err="1" smtClean="0">
                <a:latin typeface="Comic Sans MS" panose="030F0702030302020204" pitchFamily="66" charset="0"/>
              </a:rPr>
              <a:t>envoyer</a:t>
            </a:r>
            <a:r>
              <a:rPr lang="en-US" sz="3600" dirty="0" smtClean="0">
                <a:latin typeface="Comic Sans MS" panose="030F0702030302020204" pitchFamily="66" charset="0"/>
              </a:rPr>
              <a:t> un </a:t>
            </a:r>
            <a:r>
              <a:rPr lang="en-US" sz="3600" u="sng" dirty="0" err="1" smtClean="0">
                <a:latin typeface="Comic Sans MS" panose="030F0702030302020204" pitchFamily="66" charset="0"/>
              </a:rPr>
              <a:t>colis</a:t>
            </a:r>
            <a:r>
              <a:rPr lang="en-US" sz="3600" dirty="0" smtClean="0">
                <a:latin typeface="Comic Sans MS" panose="030F0702030302020204" pitchFamily="66" charset="0"/>
              </a:rPr>
              <a:t> aux </a:t>
            </a:r>
            <a:r>
              <a:rPr lang="en-US" sz="3600" dirty="0" err="1" smtClean="0">
                <a:latin typeface="Comic Sans MS" panose="030F0702030302020204" pitchFamily="66" charset="0"/>
              </a:rPr>
              <a:t>Etats</a:t>
            </a:r>
            <a:r>
              <a:rPr lang="en-US" sz="3600" dirty="0" smtClean="0">
                <a:latin typeface="Comic Sans MS" panose="030F0702030302020204" pitchFamily="66" charset="0"/>
              </a:rPr>
              <a:t>-Unis.</a:t>
            </a:r>
          </a:p>
          <a:p>
            <a:r>
              <a:rPr lang="en-US" sz="3600" dirty="0" smtClean="0">
                <a:latin typeface="Comic Sans MS" panose="030F0702030302020204" pitchFamily="66" charset="0"/>
              </a:rPr>
              <a:t>4. La poste </a:t>
            </a:r>
            <a:r>
              <a:rPr lang="en-US" sz="3600" dirty="0" err="1" smtClean="0">
                <a:latin typeface="Comic Sans MS" panose="030F0702030302020204" pitchFamily="66" charset="0"/>
              </a:rPr>
              <a:t>est</a:t>
            </a:r>
            <a:r>
              <a:rPr lang="en-US" sz="3600" dirty="0" smtClean="0">
                <a:latin typeface="Comic Sans MS" panose="030F0702030302020204" pitchFamily="66" charset="0"/>
              </a:rPr>
              <a:t> </a:t>
            </a:r>
            <a:r>
              <a:rPr lang="en-US" sz="3600" u="sng" dirty="0" err="1" smtClean="0">
                <a:latin typeface="Comic Sans MS" panose="030F0702030302020204" pitchFamily="66" charset="0"/>
              </a:rPr>
              <a:t>près</a:t>
            </a:r>
            <a:r>
              <a:rPr lang="en-US" sz="3600" u="sng" dirty="0" smtClean="0">
                <a:latin typeface="Comic Sans MS" panose="030F0702030302020204" pitchFamily="66" charset="0"/>
              </a:rPr>
              <a:t> de </a:t>
            </a:r>
            <a:r>
              <a:rPr lang="en-US" sz="3600" dirty="0" smtClean="0">
                <a:latin typeface="Comic Sans MS" panose="030F0702030302020204" pitchFamily="66" charset="0"/>
              </a:rPr>
              <a:t>la </a:t>
            </a:r>
            <a:r>
              <a:rPr lang="en-US" sz="3600" dirty="0" err="1" smtClean="0">
                <a:latin typeface="Comic Sans MS" panose="030F0702030302020204" pitchFamily="66" charset="0"/>
              </a:rPr>
              <a:t>pharmacie</a:t>
            </a:r>
            <a:r>
              <a:rPr lang="en-US" sz="3600" dirty="0" smtClean="0">
                <a:latin typeface="Comic Sans MS" panose="030F0702030302020204" pitchFamily="66" charset="0"/>
              </a:rPr>
              <a:t>.</a:t>
            </a:r>
          </a:p>
          <a:p>
            <a:r>
              <a:rPr lang="en-US" sz="3600" dirty="0" smtClean="0">
                <a:latin typeface="Comic Sans MS" panose="030F0702030302020204" pitchFamily="66" charset="0"/>
              </a:rPr>
              <a:t>5. La poste </a:t>
            </a:r>
            <a:r>
              <a:rPr lang="en-US" sz="3600" dirty="0" err="1" smtClean="0">
                <a:latin typeface="Comic Sans MS" panose="030F0702030302020204" pitchFamily="66" charset="0"/>
              </a:rPr>
              <a:t>ferme</a:t>
            </a:r>
            <a:r>
              <a:rPr lang="en-US" sz="3600" dirty="0" smtClean="0">
                <a:latin typeface="Comic Sans MS" panose="030F0702030302020204" pitchFamily="66" charset="0"/>
              </a:rPr>
              <a:t> à </a:t>
            </a:r>
            <a:r>
              <a:rPr lang="en-US" sz="3600" u="sng" dirty="0" smtClean="0">
                <a:latin typeface="Comic Sans MS" panose="030F0702030302020204" pitchFamily="66" charset="0"/>
              </a:rPr>
              <a:t>5H</a:t>
            </a:r>
            <a:r>
              <a:rPr lang="en-US" sz="3600" dirty="0" smtClean="0">
                <a:latin typeface="Comic Sans MS" panose="030F0702030302020204" pitchFamily="66" charset="0"/>
              </a:rPr>
              <a:t>.</a:t>
            </a:r>
            <a:endParaRPr lang="en-US" sz="3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84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68</TotalTime>
  <Words>194</Words>
  <Application>Microsoft Office PowerPoint</Application>
  <PresentationFormat>Widescreen</PresentationFormat>
  <Paragraphs>68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Calibri</vt:lpstr>
      <vt:lpstr>Calibri Light</vt:lpstr>
      <vt:lpstr>Comic Sans MS</vt:lpstr>
      <vt:lpstr>Retrospect</vt:lpstr>
      <vt:lpstr>À la pharmacie</vt:lpstr>
      <vt:lpstr>À la banque</vt:lpstr>
      <vt:lpstr>À la poste</vt:lpstr>
      <vt:lpstr>Les mots utiles</vt:lpstr>
      <vt:lpstr>PowerPoint Presentation</vt:lpstr>
      <vt:lpstr>À la page 309</vt:lpstr>
      <vt:lpstr>CD 9 Track 4</vt:lpstr>
      <vt:lpstr>(a) Vrai (b) faux</vt:lpstr>
    </vt:vector>
  </TitlesOfParts>
  <Company>WTPS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À la pharmacie</dc:title>
  <dc:creator>Patricia Cedrone</dc:creator>
  <cp:lastModifiedBy>Patricia Cedrone</cp:lastModifiedBy>
  <cp:revision>41</cp:revision>
  <dcterms:created xsi:type="dcterms:W3CDTF">2015-03-20T19:16:45Z</dcterms:created>
  <dcterms:modified xsi:type="dcterms:W3CDTF">2016-04-13T15:57:02Z</dcterms:modified>
</cp:coreProperties>
</file>